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9" r:id="rId3"/>
    <p:sldId id="278" r:id="rId4"/>
    <p:sldId id="276" r:id="rId5"/>
    <p:sldId id="277" r:id="rId6"/>
    <p:sldId id="290" r:id="rId7"/>
    <p:sldId id="300" r:id="rId8"/>
    <p:sldId id="257" r:id="rId9"/>
    <p:sldId id="301" r:id="rId10"/>
    <p:sldId id="258" r:id="rId11"/>
    <p:sldId id="282" r:id="rId12"/>
    <p:sldId id="283" r:id="rId13"/>
    <p:sldId id="289" r:id="rId14"/>
    <p:sldId id="299" r:id="rId15"/>
    <p:sldId id="291" r:id="rId16"/>
    <p:sldId id="285" r:id="rId17"/>
    <p:sldId id="288" r:id="rId18"/>
    <p:sldId id="286" r:id="rId19"/>
    <p:sldId id="280" r:id="rId20"/>
    <p:sldId id="259" r:id="rId21"/>
    <p:sldId id="267" r:id="rId22"/>
    <p:sldId id="260" r:id="rId23"/>
    <p:sldId id="270" r:id="rId24"/>
    <p:sldId id="266" r:id="rId25"/>
    <p:sldId id="271" r:id="rId26"/>
    <p:sldId id="281" r:id="rId27"/>
    <p:sldId id="261" r:id="rId28"/>
    <p:sldId id="262" r:id="rId29"/>
    <p:sldId id="292" r:id="rId30"/>
    <p:sldId id="297" r:id="rId31"/>
    <p:sldId id="298" r:id="rId32"/>
    <p:sldId id="264" r:id="rId33"/>
    <p:sldId id="265" r:id="rId34"/>
    <p:sldId id="272" r:id="rId35"/>
    <p:sldId id="296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8000"/>
    <a:srgbClr val="9900CC"/>
    <a:srgbClr val="000000"/>
    <a:srgbClr val="FFFF00"/>
    <a:srgbClr val="FF9933"/>
    <a:srgbClr val="DA371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0" autoAdjust="0"/>
  </p:normalViewPr>
  <p:slideViewPr>
    <p:cSldViewPr>
      <p:cViewPr varScale="1">
        <p:scale>
          <a:sx n="64" d="100"/>
          <a:sy n="64" d="100"/>
        </p:scale>
        <p:origin x="9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1ED4C3-09C1-4983-9823-C64FC3CDA658}" type="datetimeFigureOut">
              <a:rPr lang="en-US"/>
              <a:pPr>
                <a:defRPr/>
              </a:pPr>
              <a:t>7/1/2015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C939A8-5F8A-4FD8-A6FD-9D0C72332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091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831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896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5727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89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6758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7975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086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268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0766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226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US" smtClean="0"/>
              <a:t>Aun</a:t>
            </a:r>
            <a:r>
              <a:rPr lang="en-US" smtClean="0"/>
              <a:t> </a:t>
            </a:r>
            <a:r>
              <a:rPr lang="es-US" smtClean="0"/>
              <a:t>debes</a:t>
            </a:r>
            <a:r>
              <a:rPr lang="en-US" smtClean="0"/>
              <a:t> </a:t>
            </a:r>
            <a:r>
              <a:rPr lang="es-US" smtClean="0"/>
              <a:t>proteger tu piel</a:t>
            </a:r>
            <a:r>
              <a:rPr lang="en-US" smtClean="0"/>
              <a:t>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45648E-7442-467F-8BCD-2551C148493C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0843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4362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0521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9512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3195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5439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0662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0055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8073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008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026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 PIEL!!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737A14-F139-42FA-B935-C4A53B3CB55A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3770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9101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0645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1501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US" smtClean="0"/>
              <a:t>Una onza --- la cantidad de una bola de golf. 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774709-81B7-4157-887B-1466B681BD56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8541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7718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U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F5B945-7EA2-4BD0-AFDA-E3CCC8CA73AF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905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290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50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788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387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456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7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1899D-1A6B-4666-8C01-BEB43E25B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A6E4C-9C7D-4EF6-B981-72B2355A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D27F0-A107-408D-9CC8-27CE7E5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964B2-95EE-4A7E-A792-75650D10F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E0AB1-D6A2-47F7-A393-CB547626D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80B1-7611-483D-81DF-FA02379BC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D5751-C6A7-4A70-BB3A-22E73F68F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2CFF9-B527-4C57-8690-9E50DFB08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A1D0-3173-4E54-9788-F3791A4E2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5DF86-96F1-441E-9A60-BBCEBC2D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113A-280B-4C9C-B336-9703E6B35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932CAA-D89A-42D0-AECD-945308B8C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etc.usf.edu/clipart/17500/17507/200_17507_md.gif&amp;imgrefurl=http://etc.usf.edu/clipart/17500/17507/200_17507.htm&amp;usg=__d4Wc40Kh0lFWgcbpx0qrbYB_bbg=&amp;h=350&amp;w=349&amp;sz=11&amp;hl=en&amp;start=2&amp;zoom=1&amp;itbs=1&amp;tbnid=pFlPbIs5E9Ny3M:&amp;tbnh=120&amp;tbnw=120&amp;prev=/images?q=clock+2+o+clock&amp;hl=en&amp;gbv=2&amp;tbs=isch: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3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 rot="10800000" flipV="1">
            <a:off x="609600" y="2232025"/>
            <a:ext cx="7772400" cy="53975"/>
          </a:xfrm>
        </p:spPr>
        <p:txBody>
          <a:bodyPr/>
          <a:lstStyle/>
          <a:p>
            <a:pPr eaLnBrk="1" hangingPunct="1"/>
            <a:r>
              <a:rPr lang="es-US" sz="4800" dirty="0" smtClean="0">
                <a:latin typeface="Comic Sans MS" pitchFamily="66" charset="0"/>
              </a:rPr>
              <a:t>¡Listos</a:t>
            </a:r>
            <a:r>
              <a:rPr lang="en-US" sz="4800" dirty="0" smtClean="0">
                <a:latin typeface="Comic Sans MS" pitchFamily="66" charset="0"/>
              </a:rPr>
              <a:t> al sol !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Mufferaw"/>
              </a:rPr>
              <a:t/>
            </a:r>
            <a:br>
              <a:rPr lang="en-US" dirty="0" smtClean="0">
                <a:latin typeface="Mufferaw"/>
              </a:rPr>
            </a:br>
            <a:r>
              <a:rPr lang="en-US" sz="3200" dirty="0" smtClean="0">
                <a:latin typeface="Comic Sans MS" pitchFamily="66" charset="0"/>
                <a:ea typeface="Andalus"/>
                <a:cs typeface="Andalus"/>
              </a:rPr>
              <a:t/>
            </a:r>
            <a:br>
              <a:rPr lang="en-US" sz="3200" dirty="0" smtClean="0">
                <a:latin typeface="Comic Sans MS" pitchFamily="66" charset="0"/>
                <a:ea typeface="Andalus"/>
                <a:cs typeface="Andalus"/>
              </a:rPr>
            </a:br>
            <a:endParaRPr lang="en-US" sz="3200" dirty="0" smtClean="0">
              <a:latin typeface="Comic Sans MS" pitchFamily="66" charset="0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90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24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1981200"/>
            <a:ext cx="2895600" cy="4371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743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La Piel y El Sol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s-US" sz="3600" smtClean="0">
                <a:latin typeface="Comic Sans MS" pitchFamily="66" charset="0"/>
              </a:rPr>
              <a:t>La piel te protege contra los rayos del sol, pero necesita tu ayuda!</a:t>
            </a:r>
          </a:p>
          <a:p>
            <a:pPr eaLnBrk="1" hangingPunct="1"/>
            <a:r>
              <a:rPr lang="es-US" sz="3600" smtClean="0">
                <a:latin typeface="Comic Sans MS" pitchFamily="66" charset="0"/>
              </a:rPr>
              <a:t>Protector solar, sombrero, ropa protectora de sol, gafas de sol, y jugar en la sombra</a:t>
            </a: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>
                <a:latin typeface="Comic Sans MS" pitchFamily="66" charset="0"/>
              </a:rPr>
              <a:t>Tonos de piel de cada sombra</a:t>
            </a:r>
          </a:p>
        </p:txBody>
      </p:sp>
      <p:sp>
        <p:nvSpPr>
          <p:cNvPr id="3481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El cuerpo de cada persona hace diferentes cantidades de pigmento (</a:t>
            </a:r>
            <a:r>
              <a:rPr lang="es-ES" smtClean="0">
                <a:latin typeface="Comic Sans MS" pitchFamily="66" charset="0"/>
              </a:rPr>
              <a:t>melania</a:t>
            </a:r>
            <a:r>
              <a:rPr lang="es-US" smtClean="0">
                <a:latin typeface="Comic Sans MS" pitchFamily="66" charset="0"/>
              </a:rPr>
              <a:t>). </a:t>
            </a:r>
          </a:p>
          <a:p>
            <a:pPr eaLnBrk="1" hangingPunct="1"/>
            <a:r>
              <a:rPr lang="es-ES" smtClean="0">
                <a:latin typeface="Comic Sans MS" pitchFamily="66" charset="0"/>
              </a:rPr>
              <a:t>Piel clara hace menos melania.</a:t>
            </a:r>
          </a:p>
          <a:p>
            <a:pPr eaLnBrk="1" hangingPunct="1"/>
            <a:r>
              <a:rPr lang="es-ES" smtClean="0">
                <a:latin typeface="Comic Sans MS" pitchFamily="66" charset="0"/>
              </a:rPr>
              <a:t>Piel oscura hace mas melania</a:t>
            </a:r>
            <a:r>
              <a:rPr lang="en-US" smtClean="0">
                <a:latin typeface="Comic Sans MS" pitchFamily="66" charset="0"/>
              </a:rPr>
              <a:t>.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8788" y="1601788"/>
            <a:ext cx="4035425" cy="4522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Bronceado bajo techo-</a:t>
            </a:r>
            <a:br>
              <a:rPr lang="en-US" sz="4000" smtClean="0">
                <a:latin typeface="Comic Sans MS" pitchFamily="66" charset="0"/>
              </a:rPr>
            </a:br>
            <a:r>
              <a:rPr lang="en-US" sz="4000" smtClean="0">
                <a:latin typeface="Comic Sans MS" pitchFamily="66" charset="0"/>
              </a:rPr>
              <a:t>DE NINGUNA MANERA!</a:t>
            </a:r>
          </a:p>
        </p:txBody>
      </p:sp>
      <p:sp>
        <p:nvSpPr>
          <p:cNvPr id="3686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Esto</a:t>
            </a:r>
            <a:r>
              <a:rPr lang="en-US" dirty="0" smtClean="0">
                <a:latin typeface="Comic Sans MS" pitchFamily="66" charset="0"/>
              </a:rPr>
              <a:t> es </a:t>
            </a:r>
            <a:r>
              <a:rPr lang="en-US" dirty="0" err="1" smtClean="0">
                <a:latin typeface="Comic Sans MS" pitchFamily="66" charset="0"/>
              </a:rPr>
              <a:t>una</a:t>
            </a:r>
            <a:r>
              <a:rPr lang="en-US" dirty="0" smtClean="0">
                <a:latin typeface="Comic Sans MS" pitchFamily="66" charset="0"/>
              </a:rPr>
              <a:t> forma de </a:t>
            </a:r>
            <a:r>
              <a:rPr lang="en-US" dirty="0" err="1" smtClean="0">
                <a:latin typeface="Comic Sans MS" pitchFamily="66" charset="0"/>
              </a:rPr>
              <a:t>luz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ultravioleta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intenso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15 </a:t>
            </a:r>
            <a:r>
              <a:rPr lang="en-US" dirty="0" err="1" smtClean="0">
                <a:latin typeface="Comic Sans MS" pitchFamily="66" charset="0"/>
              </a:rPr>
              <a:t>minutos</a:t>
            </a:r>
            <a:r>
              <a:rPr lang="en-US" dirty="0" smtClean="0">
                <a:latin typeface="Comic Sans MS" pitchFamily="66" charset="0"/>
              </a:rPr>
              <a:t> en </a:t>
            </a:r>
            <a:r>
              <a:rPr lang="en-US" dirty="0" err="1" smtClean="0">
                <a:latin typeface="Comic Sans MS" pitchFamily="66" charset="0"/>
              </a:rPr>
              <a:t>una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cama</a:t>
            </a:r>
            <a:r>
              <a:rPr lang="en-US" dirty="0" smtClean="0">
                <a:latin typeface="Comic Sans MS" pitchFamily="66" charset="0"/>
              </a:rPr>
              <a:t> de </a:t>
            </a:r>
            <a:r>
              <a:rPr lang="en-US" dirty="0" err="1" smtClean="0">
                <a:latin typeface="Comic Sans MS" pitchFamily="66" charset="0"/>
              </a:rPr>
              <a:t>bronceado</a:t>
            </a:r>
            <a:r>
              <a:rPr lang="en-US" dirty="0" smtClean="0">
                <a:latin typeface="Comic Sans MS" pitchFamily="66" charset="0"/>
              </a:rPr>
              <a:t> = </a:t>
            </a:r>
            <a:r>
              <a:rPr lang="en-US" dirty="0" err="1" smtClean="0">
                <a:latin typeface="Comic Sans MS" pitchFamily="66" charset="0"/>
              </a:rPr>
              <a:t>bajo</a:t>
            </a:r>
            <a:r>
              <a:rPr lang="en-US" dirty="0" smtClean="0">
                <a:latin typeface="Comic Sans MS" pitchFamily="66" charset="0"/>
              </a:rPr>
              <a:t> el sol en la playa </a:t>
            </a:r>
            <a:r>
              <a:rPr lang="en-US" dirty="0" err="1" smtClean="0">
                <a:latin typeface="Comic Sans MS" pitchFamily="66" charset="0"/>
              </a:rPr>
              <a:t>todo</a:t>
            </a:r>
            <a:r>
              <a:rPr lang="en-US" dirty="0" smtClean="0">
                <a:latin typeface="Comic Sans MS" pitchFamily="66" charset="0"/>
              </a:rPr>
              <a:t> el dia.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Causa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daño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permanente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las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celulas</a:t>
            </a:r>
            <a:r>
              <a:rPr lang="en-US" dirty="0" smtClean="0">
                <a:latin typeface="Comic Sans MS" pitchFamily="66" charset="0"/>
              </a:rPr>
              <a:t> de la </a:t>
            </a:r>
            <a:r>
              <a:rPr lang="en-US" dirty="0" err="1" smtClean="0">
                <a:latin typeface="Comic Sans MS" pitchFamily="66" charset="0"/>
              </a:rPr>
              <a:t>piel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Te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hace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ver</a:t>
            </a:r>
            <a:r>
              <a:rPr lang="en-US" dirty="0" smtClean="0">
                <a:latin typeface="Comic Sans MS" pitchFamily="66" charset="0"/>
              </a:rPr>
              <a:t> mas </a:t>
            </a:r>
            <a:r>
              <a:rPr lang="en-US" dirty="0" err="1" smtClean="0">
                <a:latin typeface="Comic Sans MS" pitchFamily="66" charset="0"/>
              </a:rPr>
              <a:t>viejo</a:t>
            </a:r>
            <a:r>
              <a:rPr lang="en-US" dirty="0" smtClean="0">
                <a:latin typeface="Comic Sans MS" pitchFamily="66" charset="0"/>
              </a:rPr>
              <a:t> mas </a:t>
            </a:r>
            <a:r>
              <a:rPr lang="es-US" dirty="0" err="1" smtClean="0">
                <a:latin typeface="Comic Sans MS" pitchFamily="66" charset="0"/>
              </a:rPr>
              <a:t>rapido</a:t>
            </a:r>
            <a:r>
              <a:rPr lang="en-US" dirty="0" smtClean="0">
                <a:latin typeface="Comic Sans MS" pitchFamily="66" charset="0"/>
              </a:rPr>
              <a:t>.</a:t>
            </a:r>
            <a:r>
              <a:rPr lang="en-US" dirty="0" smtClean="0"/>
              <a:t> 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371600"/>
            <a:ext cx="3176588" cy="3176588"/>
          </a:xfrm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495800"/>
            <a:ext cx="3505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Camas de bronceado son como las tostadoras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3779838" y="2241550"/>
            <a:ext cx="7334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8001000" y="2498725"/>
            <a:ext cx="53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/>
              <a:t>=</a:t>
            </a:r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524000"/>
            <a:ext cx="2663825" cy="2646363"/>
          </a:xfrm>
        </p:spPr>
      </p:pic>
      <p:pic>
        <p:nvPicPr>
          <p:cNvPr id="3891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1476375"/>
            <a:ext cx="2609850" cy="2638425"/>
          </a:xfrm>
        </p:spPr>
      </p:pic>
      <p:pic>
        <p:nvPicPr>
          <p:cNvPr id="11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Las arrugas son lindas en los cachorros…</a:t>
            </a:r>
            <a:br>
              <a:rPr lang="en-US" sz="4000" smtClean="0">
                <a:latin typeface="Comic Sans MS" pitchFamily="66" charset="0"/>
              </a:rPr>
            </a:br>
            <a:r>
              <a:rPr lang="en-US" sz="4000" smtClean="0">
                <a:latin typeface="Comic Sans MS" pitchFamily="66" charset="0"/>
              </a:rPr>
              <a:t>No tanto en las personas.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688" y="2759075"/>
            <a:ext cx="91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15200" y="2897188"/>
            <a:ext cx="91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08588" y="2020888"/>
            <a:ext cx="302101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4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29600" cy="18288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pitchFamily="66" charset="0"/>
              </a:rPr>
              <a:t>¡No te broncees.  Tu piel te lo AGRADECE!</a:t>
            </a:r>
          </a:p>
        </p:txBody>
      </p:sp>
      <p:pic>
        <p:nvPicPr>
          <p:cNvPr id="4301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505200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5052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Como lucen los lunares normales</a:t>
            </a:r>
          </a:p>
        </p:txBody>
      </p:sp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600200"/>
            <a:ext cx="2081213" cy="4418013"/>
          </a:xfrm>
        </p:spPr>
      </p:pic>
      <p:pic>
        <p:nvPicPr>
          <p:cNvPr id="45059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600200"/>
            <a:ext cx="20812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0812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Todo sobre los lunares</a:t>
            </a:r>
          </a:p>
        </p:txBody>
      </p:sp>
      <p:sp>
        <p:nvSpPr>
          <p:cNvPr id="4710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Todos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tenemos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lunares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El color </a:t>
            </a:r>
            <a:r>
              <a:rPr lang="en-US" sz="2800" dirty="0" err="1" smtClean="0">
                <a:latin typeface="Comic Sans MS" pitchFamily="66" charset="0"/>
              </a:rPr>
              <a:t>puede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variar</a:t>
            </a:r>
            <a:r>
              <a:rPr lang="en-US" sz="2800" dirty="0" smtClean="0">
                <a:latin typeface="Comic Sans MS" pitchFamily="66" charset="0"/>
              </a:rPr>
              <a:t> de un café </a:t>
            </a:r>
            <a:r>
              <a:rPr lang="en-US" sz="2800" dirty="0" err="1" smtClean="0">
                <a:latin typeface="Comic Sans MS" pitchFamily="66" charset="0"/>
              </a:rPr>
              <a:t>ligero</a:t>
            </a:r>
            <a:r>
              <a:rPr lang="en-US" sz="2800" dirty="0" smtClean="0">
                <a:latin typeface="Comic Sans MS" pitchFamily="66" charset="0"/>
              </a:rPr>
              <a:t> has negro.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Estos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pueden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ser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planos</a:t>
            </a:r>
            <a:r>
              <a:rPr lang="en-US" sz="2800" dirty="0" smtClean="0">
                <a:latin typeface="Comic Sans MS" pitchFamily="66" charset="0"/>
              </a:rPr>
              <a:t> o </a:t>
            </a:r>
            <a:r>
              <a:rPr lang="en-US" sz="2800" dirty="0" err="1" smtClean="0">
                <a:latin typeface="Comic Sans MS" pitchFamily="66" charset="0"/>
              </a:rPr>
              <a:t>elevados</a:t>
            </a:r>
            <a:r>
              <a:rPr lang="en-US" sz="2800" dirty="0" smtClean="0">
                <a:latin typeface="Comic Sans MS" pitchFamily="66" charset="0"/>
              </a:rPr>
              <a:t>. </a:t>
            </a:r>
            <a:r>
              <a:rPr lang="en-US" sz="2800" dirty="0" err="1" smtClean="0">
                <a:latin typeface="Comic Sans MS" pitchFamily="66" charset="0"/>
              </a:rPr>
              <a:t>Algunos</a:t>
            </a:r>
            <a:r>
              <a:rPr lang="en-US" sz="2800" dirty="0" smtClean="0">
                <a:latin typeface="Comic Sans MS" pitchFamily="66" charset="0"/>
              </a:rPr>
              <a:t> hasta </a:t>
            </a:r>
            <a:r>
              <a:rPr lang="en-US" sz="2800" dirty="0" err="1" smtClean="0">
                <a:latin typeface="Comic Sans MS" pitchFamily="66" charset="0"/>
              </a:rPr>
              <a:t>pelo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tienen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La </a:t>
            </a:r>
            <a:r>
              <a:rPr lang="en-US" sz="2800" dirty="0" err="1" smtClean="0">
                <a:latin typeface="Comic Sans MS" pitchFamily="66" charset="0"/>
              </a:rPr>
              <a:t>mayoria</a:t>
            </a:r>
            <a:r>
              <a:rPr lang="en-US" sz="2800" dirty="0" smtClean="0">
                <a:latin typeface="Comic Sans MS" pitchFamily="66" charset="0"/>
              </a:rPr>
              <a:t> de los </a:t>
            </a:r>
            <a:r>
              <a:rPr lang="en-US" sz="2800" dirty="0" err="1" smtClean="0">
                <a:latin typeface="Comic Sans MS" pitchFamily="66" charset="0"/>
              </a:rPr>
              <a:t>lunares</a:t>
            </a:r>
            <a:r>
              <a:rPr lang="en-US" sz="2800" dirty="0" smtClean="0">
                <a:latin typeface="Comic Sans MS" pitchFamily="66" charset="0"/>
              </a:rPr>
              <a:t> no son un </a:t>
            </a:r>
            <a:r>
              <a:rPr lang="en-US" sz="2800" dirty="0" err="1" smtClean="0">
                <a:latin typeface="Comic Sans MS" pitchFamily="66" charset="0"/>
              </a:rPr>
              <a:t>problema</a:t>
            </a:r>
            <a:r>
              <a:rPr lang="en-US" sz="2800" dirty="0" smtClean="0">
                <a:latin typeface="Comic Sans MS" pitchFamily="66" charset="0"/>
              </a:rPr>
              <a:t> a lo largo de </a:t>
            </a:r>
            <a:r>
              <a:rPr lang="en-US" sz="2800" dirty="0" err="1" smtClean="0">
                <a:latin typeface="Comic Sans MS" pitchFamily="66" charset="0"/>
              </a:rPr>
              <a:t>tu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vida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PERO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si</a:t>
            </a:r>
            <a:r>
              <a:rPr lang="en-US" sz="2800" dirty="0" smtClean="0">
                <a:latin typeface="Comic Sans MS" pitchFamily="66" charset="0"/>
              </a:rPr>
              <a:t> un lunar cambia, </a:t>
            </a:r>
            <a:r>
              <a:rPr lang="en-US" sz="2800" dirty="0" err="1" smtClean="0">
                <a:latin typeface="Comic Sans MS" pitchFamily="66" charset="0"/>
              </a:rPr>
              <a:t>crece</a:t>
            </a:r>
            <a:r>
              <a:rPr lang="en-US" sz="2800" dirty="0" smtClean="0">
                <a:latin typeface="Comic Sans MS" pitchFamily="66" charset="0"/>
              </a:rPr>
              <a:t>, o </a:t>
            </a:r>
            <a:r>
              <a:rPr lang="en-US" sz="2800" dirty="0" err="1" smtClean="0">
                <a:latin typeface="Comic Sans MS" pitchFamily="66" charset="0"/>
              </a:rPr>
              <a:t>sangra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ve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a un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dermatologo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(un doctor de la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piel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)!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Tomar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mucho sol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puede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hacer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que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cambien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los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lunares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.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El ABCD de cambios malos en los lunares</a:t>
            </a:r>
          </a:p>
        </p:txBody>
      </p:sp>
      <p:pic>
        <p:nvPicPr>
          <p:cNvPr id="49154" name="Picture 2" descr="MM 1"/>
          <p:cNvPicPr preferRelativeResize="0">
            <a:picLocks noChangeArrowheads="1"/>
          </p:cNvPicPr>
          <p:nvPr/>
        </p:nvPicPr>
        <p:blipFill>
          <a:blip r:embed="rId3" cstate="print"/>
          <a:srcRect r="18919"/>
          <a:stretch>
            <a:fillRect/>
          </a:stretch>
        </p:blipFill>
        <p:spPr bwMode="auto">
          <a:xfrm>
            <a:off x="0" y="16764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MM 3"/>
          <p:cNvPicPr preferRelativeResize="0">
            <a:picLocks noChangeArrowheads="1"/>
          </p:cNvPicPr>
          <p:nvPr/>
        </p:nvPicPr>
        <p:blipFill>
          <a:blip r:embed="rId4" cstate="print"/>
          <a:srcRect l="28343" t="22926" r="23306" b="8293"/>
          <a:stretch>
            <a:fillRect/>
          </a:stretch>
        </p:blipFill>
        <p:spPr bwMode="auto">
          <a:xfrm>
            <a:off x="2514600" y="1676400"/>
            <a:ext cx="220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MM 6"/>
          <p:cNvPicPr preferRelativeResize="0">
            <a:picLocks noChangeArrowheads="1"/>
          </p:cNvPicPr>
          <p:nvPr/>
        </p:nvPicPr>
        <p:blipFill>
          <a:blip r:embed="rId5" cstate="print"/>
          <a:srcRect l="11671" t="29179" r="43314" b="6209"/>
          <a:stretch>
            <a:fillRect/>
          </a:stretch>
        </p:blipFill>
        <p:spPr bwMode="auto">
          <a:xfrm>
            <a:off x="4876800" y="1676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 descr="MM 8"/>
          <p:cNvPicPr preferRelativeResize="0">
            <a:picLocks noChangeArrowheads="1"/>
          </p:cNvPicPr>
          <p:nvPr/>
        </p:nvPicPr>
        <p:blipFill>
          <a:blip r:embed="rId6" cstate="print"/>
          <a:srcRect l="37473" t="38345" r="6253" b="8301"/>
          <a:stretch>
            <a:fillRect/>
          </a:stretch>
        </p:blipFill>
        <p:spPr bwMode="auto">
          <a:xfrm>
            <a:off x="7086600" y="1676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990600" y="4648200"/>
            <a:ext cx="35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A</a:t>
            </a:r>
          </a:p>
        </p:txBody>
      </p:sp>
      <p:sp>
        <p:nvSpPr>
          <p:cNvPr id="49159" name="TextBox 9"/>
          <p:cNvSpPr txBox="1">
            <a:spLocks noChangeArrowheads="1"/>
          </p:cNvSpPr>
          <p:nvPr/>
        </p:nvSpPr>
        <p:spPr bwMode="auto">
          <a:xfrm>
            <a:off x="3352800" y="4648200"/>
            <a:ext cx="328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B</a:t>
            </a:r>
          </a:p>
        </p:txBody>
      </p: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5562600" y="4648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mic Sans MS" pitchFamily="66" charset="0"/>
              </a:rPr>
              <a:t>C</a:t>
            </a:r>
          </a:p>
        </p:txBody>
      </p:sp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7924800" y="46482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D</a:t>
            </a:r>
          </a:p>
        </p:txBody>
      </p:sp>
      <p:sp>
        <p:nvSpPr>
          <p:cNvPr id="49162" name="TextBox 10"/>
          <p:cNvSpPr txBox="1">
            <a:spLocks noChangeArrowheads="1"/>
          </p:cNvSpPr>
          <p:nvPr/>
        </p:nvSpPr>
        <p:spPr bwMode="auto">
          <a:xfrm>
            <a:off x="1524000" y="62484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		</a:t>
            </a:r>
            <a:r>
              <a:rPr lang="en-US" sz="1600">
                <a:latin typeface="Comic Sans MS" pitchFamily="66" charset="0"/>
              </a:rPr>
              <a:t>www.skincancer.org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DA3716"/>
                </a:solidFill>
                <a:latin typeface="Comic Sans MS" pitchFamily="66" charset="0"/>
              </a:rPr>
              <a:t>¿Mucho sol?</a:t>
            </a:r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 </a:t>
            </a:r>
            <a:endParaRPr lang="en-US" dirty="0" smtClean="0"/>
          </a:p>
        </p:txBody>
      </p:sp>
      <p:sp>
        <p:nvSpPr>
          <p:cNvPr id="51202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546225"/>
            <a:ext cx="8404225" cy="49307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Bronceado</a:t>
            </a:r>
            <a:br>
              <a:rPr lang="en-US" smtClean="0">
                <a:latin typeface="Comic Sans MS" pitchFamily="66" charset="0"/>
              </a:rPr>
            </a:br>
            <a:r>
              <a:rPr lang="en-US" smtClean="0">
                <a:latin typeface="Comic Sans MS" pitchFamily="66" charset="0"/>
              </a:rPr>
              <a:t>            </a:t>
            </a: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AMBOS DAÑAN TU PIEL</a:t>
            </a:r>
            <a:br>
              <a:rPr lang="en-US" smtClean="0">
                <a:latin typeface="Comic Sans MS" pitchFamily="66" charset="0"/>
              </a:rPr>
            </a:br>
            <a:endParaRPr lang="en-US" b="1" smtClean="0"/>
          </a:p>
        </p:txBody>
      </p:sp>
      <p:sp>
        <p:nvSpPr>
          <p:cNvPr id="5120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err="1" smtClean="0">
                <a:latin typeface="Comic Sans MS" pitchFamily="66" charset="0"/>
              </a:rPr>
              <a:t>Quemadura</a:t>
            </a:r>
            <a:r>
              <a:rPr lang="en-US" dirty="0" smtClean="0">
                <a:latin typeface="Comic Sans MS" pitchFamily="66" charset="0"/>
              </a:rPr>
              <a:t> (¡¡¡</a:t>
            </a:r>
            <a:r>
              <a:rPr lang="en-US" dirty="0" err="1" smtClean="0">
                <a:latin typeface="Comic Sans MS" pitchFamily="66" charset="0"/>
              </a:rPr>
              <a:t>duele</a:t>
            </a:r>
            <a:r>
              <a:rPr lang="en-US" dirty="0" smtClean="0">
                <a:latin typeface="Comic Sans MS" pitchFamily="66" charset="0"/>
              </a:rPr>
              <a:t>!!!) </a:t>
            </a:r>
            <a:endParaRPr lang="en-US" dirty="0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09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209800"/>
            <a:ext cx="47307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No </a:t>
            </a:r>
            <a:r>
              <a:rPr lang="es-US" smtClean="0">
                <a:latin typeface="Comic Sans MS" pitchFamily="66" charset="0"/>
              </a:rPr>
              <a:t>Importa</a:t>
            </a:r>
            <a:r>
              <a:rPr lang="en-US" smtClean="0">
                <a:latin typeface="Comic Sans MS" pitchFamily="66" charset="0"/>
              </a:rPr>
              <a:t> la </a:t>
            </a:r>
            <a:r>
              <a:rPr lang="es-US" smtClean="0">
                <a:latin typeface="Comic Sans MS" pitchFamily="66" charset="0"/>
              </a:rPr>
              <a:t>Temporada</a:t>
            </a:r>
            <a:r>
              <a:rPr lang="en-US" smtClean="0">
                <a:latin typeface="Comic Sans MS" pitchFamily="66" charset="0"/>
              </a:rPr>
              <a:t>…</a:t>
            </a:r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41975" y="1119188"/>
            <a:ext cx="2759075" cy="2363787"/>
          </a:xfrm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4784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67200"/>
            <a:ext cx="427831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6" cstate="print"/>
          <a:srcRect l="3239" t="2542" r="2800" b="2220"/>
          <a:stretch>
            <a:fillRect/>
          </a:stretch>
        </p:blipFill>
        <p:spPr bwMode="auto">
          <a:xfrm>
            <a:off x="5421313" y="3505200"/>
            <a:ext cx="32004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Las uvas son como </a:t>
            </a:r>
            <a:br>
              <a:rPr lang="en-US" smtClean="0">
                <a:latin typeface="Comic Sans MS" pitchFamily="66" charset="0"/>
              </a:rPr>
            </a:br>
            <a:r>
              <a:rPr lang="en-US" smtClean="0">
                <a:latin typeface="Comic Sans MS" pitchFamily="66" charset="0"/>
              </a:rPr>
              <a:t>TU PIEL</a:t>
            </a:r>
          </a:p>
        </p:txBody>
      </p:sp>
      <p:pic>
        <p:nvPicPr>
          <p:cNvPr id="6148" name="Picture 6" descr="celestial bodies,nature,seasons,solar systems,summer,sunny,suns,sunshine,weath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57600" y="1752600"/>
            <a:ext cx="2286000" cy="2286000"/>
          </a:xfrm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038600"/>
            <a:ext cx="19939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114800"/>
            <a:ext cx="2514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2971800" y="2209800"/>
            <a:ext cx="777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latin typeface="Mufferaw"/>
              </a:rPr>
              <a:t>+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5867400" y="2209800"/>
            <a:ext cx="76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latin typeface="Mufferaw"/>
              </a:rPr>
              <a:t>=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657600" y="4800600"/>
            <a:ext cx="1981200" cy="9144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525" y="1703388"/>
            <a:ext cx="305752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8275" y="1752600"/>
            <a:ext cx="251777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498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6"/>
          <p:cNvSpPr txBox="1">
            <a:spLocks noChangeArrowheads="1"/>
          </p:cNvSpPr>
          <p:nvPr/>
        </p:nvSpPr>
        <p:spPr bwMode="auto">
          <a:xfrm>
            <a:off x="563563" y="284163"/>
            <a:ext cx="3108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9900CC"/>
                </a:solidFill>
                <a:latin typeface="Comic Sans MS" pitchFamily="66" charset="0"/>
                <a:ea typeface="Batang"/>
                <a:cs typeface="Batang"/>
              </a:rPr>
              <a:t>Bronceado </a:t>
            </a:r>
            <a:r>
              <a:rPr lang="en-US" sz="2800">
                <a:solidFill>
                  <a:srgbClr val="00B050"/>
                </a:solidFill>
                <a:latin typeface="Comic Sans MS" pitchFamily="66" charset="0"/>
                <a:ea typeface="Batang"/>
                <a:cs typeface="Batang"/>
              </a:rPr>
              <a:t>Ahora</a:t>
            </a:r>
          </a:p>
        </p:txBody>
      </p:sp>
      <p:sp>
        <p:nvSpPr>
          <p:cNvPr id="55298" name="TextBox 7"/>
          <p:cNvSpPr txBox="1">
            <a:spLocks noChangeArrowheads="1"/>
          </p:cNvSpPr>
          <p:nvPr/>
        </p:nvSpPr>
        <p:spPr bwMode="auto">
          <a:xfrm>
            <a:off x="5067300" y="244475"/>
            <a:ext cx="3017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9900CC"/>
                </a:solidFill>
                <a:latin typeface="Comic Sans MS" pitchFamily="66" charset="0"/>
              </a:rPr>
              <a:t>Arrugas </a:t>
            </a:r>
            <a:r>
              <a:rPr lang="en-US" sz="2800">
                <a:solidFill>
                  <a:srgbClr val="00B050"/>
                </a:solidFill>
                <a:latin typeface="Comic Sans MS" pitchFamily="66" charset="0"/>
              </a:rPr>
              <a:t>Despues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300" y="796925"/>
            <a:ext cx="3548063" cy="48037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1000"/>
            <a:ext cx="22987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1063" y="5715000"/>
            <a:ext cx="41084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838200"/>
            <a:ext cx="3263900" cy="4724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latin typeface="Comic Sans MS" pitchFamily="66" charset="0"/>
              </a:rPr>
              <a:t>El mayor daño de sol sucede en nuestra infancia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3733800" cy="495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“¡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Yo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le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dije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a mi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mami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que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no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necesitaba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del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B0F0"/>
                </a:solidFill>
                <a:latin typeface="Comic Sans MS" pitchFamily="66" charset="0"/>
                <a:ea typeface="Gungsuh"/>
                <a:cs typeface="Gungsuh"/>
              </a:rPr>
              <a:t>protector solar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Y </a:t>
            </a:r>
            <a:r>
              <a:rPr lang="es-ES" b="1" dirty="0" err="1" smtClean="0">
                <a:latin typeface="Comic Sans MS" pitchFamily="66" charset="0"/>
                <a:ea typeface="Gungsuh"/>
                <a:cs typeface="Gungsuh"/>
              </a:rPr>
              <a:t>mirame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ahora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!”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¡El protector solar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previene</a:t>
            </a:r>
            <a:endParaRPr lang="en-US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el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daño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a la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piel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!</a:t>
            </a:r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279775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/>
            <a:r>
              <a:rPr lang="es-US" dirty="0" smtClean="0">
                <a:latin typeface="Comic Sans MS" pitchFamily="66" charset="0"/>
              </a:rPr>
              <a:t>¿Que hora es ?</a:t>
            </a:r>
          </a:p>
        </p:txBody>
      </p:sp>
      <p:sp>
        <p:nvSpPr>
          <p:cNvPr id="59394" name="AutoShape 4" descr="data:image/jpg;base64,/9j/4AAQSkZJRgABAQAAAQABAAD/2wCEAAkGBhQSERUUEhMWFBUUGSEXGBgXGCYfHxkaICQgGCAbHiIfHyYqIiUlIh4dHy8iIyctMywsICIxNTEqOCcwLSoBCQoKBQUFDQUFDSkYEhgpKSkpKSkpKSkpKSkpKSkpKSkpKSkpKSkpKSkpKSkpKSkpKSkpKSkpKSkpKSkpKSkpKf/AABEIAHgAeAMBIgACEQEDEQH/xAAcAAEAAwADAQEAAAAAAAAAAAAABQYHAQMEAgj/xABCEAACAQMCAwYDBAUJCQAAAAABAgMABBESIQUGMQcTIkFRYRQycSNCUoEWJDNikSY0ZXJzoaKzwRVDg4SSk7HR8f/EABQBAQAAAAAAAAAAAAAAAAAAAAD/xAAUEQEAAAAAAAAAAAAAAAAAAAAA/9oADAMBAAIRAxEAPwDcaUpQK67i5WNS7sqKoyzMcAD1JPQVG8e5jS20qFaWeXIigj3eQjqfRVH3nbCr5noDSJ+Dy8VV/iWWSMhgZASLaHG32CgqZ5BvmZyEU/KDgrQT972gKRm2j1p0+ImbubfJz8rsC0nsI0YH1qPlfiFxkrJORthYIltk98yXGuUj3RB/rXXyVxnhK20lxDKzrZKI3nuNTSKgBC6Sw2VgNlQDPTGauvBeMRXcCTwNrjkGVOMex2PQggj8qCl3fJ+mMy3TRRpGNTNPc3FyB7nXJEB+QqFk5Es/iY7jv7QI1s0qr8ORAY1K5mP6xnV9oN89PcVf+eIEfht4JAGX4eQkH2UsD+RAIPkRWIpzTafFWVtdFRZrw2O3uOuzMi3B3TfOtYxt55HrQaHZcsd6neWcsUgyVJgubi30kdVIEkwBB+6y7V6EveI237QzMoHSaJZ028hLbBZFz+J4DXf2Y8PbF1eN4VvZQ8cevVoiVdKasE4cj5hknYZOavFBUuGdosLJquB3C5098GEkBPp3q7L9JRGfarYrAjIOQdwRVc5gs7ITR95Itvc3BKRuhCvIQPlOxEg8tMgZckDGSKpvDeDX/B5JSJxNbO+pFZQkIyclDj+bNv4WUGI9GC5GA1alRnA+Px3SsVDI8Z0SxOMPE/XSw+m4IJBG4JFSdApSlAqJ5j4+LZF0r3k0p0QRA4Mj4zufJVGWZjsqgn0Bk5ZQqlmIAUZJPQAbkmsv5f4qnF5p5m1LEpKS94NIjtR4lhBPnPjvJW8kAT8JoJng3LLXDM8794kmkyyjH63sGCJj5bVc7L1kOSfCT3l4RAAAAABsAOgHpUb+kVqtr8UJ4/hlGe8VgUwDpwCPfw4HntXp4XxaK5j7yFw65IyPIjqpB3BHmCAaDKuTbyM2HH1BXCz3L4HkjIQp+h0nH0q39kV4knB7XQQdCaGx5MpOQffz/MHzqx23A7eNZFjgiRZiTIFQAOTsSwxvnzzXZw3hcVvGIoI0ijXoqDAGdzsPU70HPEeHxzxPDKuuORSjL0yp2I23/hX56bsulTmJbeNVEIcXSnOQtuH6YJySD9njzO/Tev0dVLlYfpGmep4c2Pf7ZT/oaCwcv8s29ijR2sQiR3MhUEkaiApPiJxso2G1SlKUGYdrKxC/4M76Q3xQGT+ANGTn2BI6+taa8YYEMAQRgg7gjoQa899wuKbR30SSd2wdNahtLjowz0I9a9VBnfMHLr2Drc2r6I49ssTiJc/spPxWxJ6/NAfEvgyq3Hl/ji3UWsKY3ViksTfNFIPmRsfUEEbEEEbGoCbtPtNRDLKbcyG3NzpUwa/lKkhiQPLUV0n1xvULfZ4TeCUfzZh4ve3GBp92tiwZPMwM6/7qg0ylcKwIBByDuCKUFR7QOIrpS2YkJIGmuMHB+GiwWXqP2jmOHHmHYVK8J4GFtmS4VXefL3AIyrOwAZd+qqAI1H4VWq5Hi44lKSQwMywgY6RWqidiP+ZlRT66QKvFzbLIjI4yrqVYeoIwRt7UGCKpPA+DxqM28l7i5IPn3rBQfYjJ38wvrVz5RkmXmTika57gpG7g+UhWPSR6Egv9QParVZ9ntlHZNZCHNuza2Us2S2QdWrOQRgYII6V7+Acs29krLboV7xtbszF2ZumWZiSdveglKUpQKpEzfykjH9HN/nCrvVDu4s8zQnOMcPbz6/aEY9+uf/lBfKUpQK4rEe37nqaKWKztpmjGjvJTG+GJJKqhI3GACceeoelZ72a8uT8RvViEkqxfNOysRiP0Jz1Y+EdeucbGg1Tmbg1tIs3COFpDG08qPcu0wwhyHCqpYs7eEeFBpXpsTtcuY+S47vhYsy3elI1ETseskYwrEj8WMMR5M1eW87HOFyaT8KEK4wY3ZegA3w3sN+pOTnJJNtsLCOCJIolCRxqFVR5AbAUFY7NeKB7buPF9gF7vX83cONUQb95Bqgb96JqVHcOhNrxcr92V3XGfuTK11GfymivFH9elB8dnaGScynOO6llGev6zdTMf8MEdWv8ATCz+J+F+Ji7/ADju9W+r8Ppq/dzn2qjdnVvdPZTjvI1ne0jEDgEaF+3WMv8AvBskkf3kHNc4k5j5eezms7lLi28Zk0eBX16+/WbODnJHhJbcgAjeg3SlRPKdzLJY2zzjErwoz566ioJz7+ZFS1ApSlAqjzp/KSI/0e3+aP8A3V4rBOJ23Gn5gbT38QZzAkyx5jS1LatiVK7Lht99Q9aDYeZOcLaxUGeTxvskSDVJIfRUG59M9Peq+E4pxHBY/wCy7U/dXxXTr7nGmLPtlhU1y9yPbWbGRFaWdvmuJm1yt5buenphcCrBQVmDs24esJhNpG6k6mMg1OzfiLnxZ6758zUtwbl+3tEKW0McKk5IRcZPqT1P51IUoOm8vEijeSRtKRqXZj5Ko1E7egFUbhvbhw2VmUySQ4GVaWMgSDp4NOon6EA1fZAMHVjGN89MeeayXjt5BdWg4lwvu1XhTPpjktwI3wAxK4wRs2pcefkDvQWLn3EU8M3THdsx/srmDH+CaYfQmlV7n7mWS64Va3MEasZ4mMqE/Kng7wrkjJVwoHX1xSgluSrMZltZCWR4p7Y+RAguJkIyPVLhN/zr22fZoQkVvNeSz2cBBS3KIobScoJGUZdV28OwJAz0rxXX6pxRycBDIlyD+5OBZzD6LKLeU+gJq7cd43FaW8lxO2mOIZY+foAPUkkAD1NB76Vnq9qzxCKa9sZLazuCBFP3iv8AMNSmRF3TK5bz/OtCBoFKUoFKUoFKUoFKUoOCKo0/ZWhQ28d5cR2TsWe1XTpwTrKK2nUqk9Rk/WpnnHnq24bEXnfLbaYlI7x87bKSNtjljtsfPapqyuxLEkighZFDgEYOGAYZHrvQULny0jX4e0jARNMUCqOgElxbqq/9EUv5A0rjX8VxhBsyxyNL9I7dWt0/jcTXH/bpQSvaPYgRx3ZBK25ZZwucm1lHdzYx+EaZf+HUVzTzLG3A7hpY1vWjHcSBd1MgxiVih8KkaZsggjIGQemhyxhgVYAgjBBGQQdiDWYcF4aOD3b26R/ZylpI9IyZ4erx+80GSygfPGWGM4wFa47waWDgdndG+F3bwdzMLaZFKMdl0BlwxC6iNBJ2B6YxW18JvTNBFKyGMyIrlG6oWAbSfcZxUBbdnHDC6zpaRHJ1rjJTJ31BM6B5dFq1UClKUClKUClKUClcE1zQYn2zcIuIheXkgt2jnSK1hJZ+8jQESMAoTTlmDEktsNh1wbr+kF7BZyPOLXVIUjsu5ZiGZxhS+sDYfOT5KH223t9/bRvGyzKjx9WEgBXbxZIbbbGd+mKyfmrh547d28Sl1gQiRcDCi33DTPkfNMQFhX8Cs52bYLP2W8MAikudys2I4C3U28WVRztsZWMkzepfNKutvAqIqIAqoAqgdABsAPoNqUHZUbzBwNLuExsSrAh45F+aKRd1kU+RU/xGQdiakqUFB4bzTPb3DRXmWcDMqgE5UbC5gHVoyB9pGMtG2SBjNT3NfCG4hZGO2ujB3ullmjOoFOuAVYZDD0O/0r28e5eiu0CyalZDqjkQ6XifyZGHQ/3HoQaot9xafgwd511Rbt3kaHup22+dVz8PM34lBjckkhTuA6+VOA3VnxUWkF/LPaxRd9OkoDaS+VRA25BYgyYGNh5531Gso7G1dJLme8n+24gyyRJKNLyRgErIN8EEOBpQnTjG3StXoFQXF+eLK1lEVxcxxyHB0k/KD0LYB0g+rYqT4rcvHBK8aGR0RmRB99gCQv5nA/Ovz/wJ7u+4TxCaWNHiaczXDrJomfQEkKr4WXSigEKwxvgYxQfoiOQMAVIIIyCNwR6ivqobk2aFrC2NsXMPdKI9fzaQNIDe4xg429NqmaDE+a4g1xJc8TllmsUutC/C3KvHCoI0rNCI8748RDas7YzjOzC8Tu+91r3enXrz4dONWrPTGN81kvGOTYIFksUuEa3lm+JkgjTVc4GG0M+sKsewxJLp0jzJrng/EbnjCR/DQ9zbp4UEifYQBTpU6c/rMoABAOI02yCRmgleZOZmvpEtreMyLINUcTZX4gZ/azeaWo674aY4CjTu1x5X5cFpEQWMs0p1zzMN5ZD5+yj5VUbKoAr65d5Zis0YJqeSQ6pZpDqklbpl2/8AAGw8hUvQKUpQKUpQK+ZIwwIYAg7EEZBHoaUoKjxTs2iZWFs5t1bcwlRLbseuTA/hH1j0God7LidoAFjcqPO0lEqgeQ7i68Sj92ObApSg+l7SZov26Y3xia1uID/FUuFP5EVTb/mC1mu5YY9UC3SFrj4e5cQSsQdSuGtCwZh1KKM533pSgttrz1MUSO1ijWNFCosNrcz4AGBjMduuBt96j2XE7sAFJwpG5uZlt48/2Vrqlb+q8oFcUoJnhvZrGFAupBMgOr4eONYbfPXJjXeQj1lZquMUQUBVAUAYAAwAPQCuKUH3SlKBSlK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547688"/>
            <a:ext cx="1143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US"/>
          </a:p>
        </p:txBody>
      </p:sp>
      <p:pic>
        <p:nvPicPr>
          <p:cNvPr id="59395" name="Picture 2" descr="C:\Users\Owner\Pictures\12oclo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C:\Users\Owner\Pictures\2 oclock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295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1850" y="3195638"/>
            <a:ext cx="493871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41325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SE MAS </a:t>
            </a:r>
            <a:r>
              <a:rPr lang="en-US" dirty="0" err="1" smtClean="0">
                <a:latin typeface="Comic Sans MS" pitchFamily="66" charset="0"/>
              </a:rPr>
              <a:t>ASTUTO</a:t>
            </a:r>
            <a:r>
              <a:rPr lang="en-US" dirty="0" smtClean="0">
                <a:latin typeface="Comic Sans MS" pitchFamily="66" charset="0"/>
              </a:rPr>
              <a:t> QUE EL SOL: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No </a:t>
            </a:r>
            <a:r>
              <a:rPr lang="en-US" dirty="0" err="1" smtClean="0">
                <a:latin typeface="Comic Sans MS" pitchFamily="66" charset="0"/>
              </a:rPr>
              <a:t>olvides</a:t>
            </a:r>
            <a:r>
              <a:rPr lang="en-US" dirty="0" smtClean="0">
                <a:latin typeface="Comic Sans MS" pitchFamily="66" charset="0"/>
              </a:rPr>
              <a:t> de </a:t>
            </a:r>
            <a:r>
              <a:rPr lang="en-US" dirty="0" err="1" smtClean="0">
                <a:latin typeface="Comic Sans MS" pitchFamily="66" charset="0"/>
              </a:rPr>
              <a:t>volver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aplicar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3178175" y="2590800"/>
            <a:ext cx="2613025" cy="4035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Tu nadas,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Tu sudas,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Tu necesitas        ponerte 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    mas protector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   solar!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2590800"/>
            <a:ext cx="291465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2511425"/>
            <a:ext cx="2573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De 12:00 a 2:00 pm</a:t>
            </a:r>
          </a:p>
        </p:txBody>
      </p:sp>
      <p:sp>
        <p:nvSpPr>
          <p:cNvPr id="63490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4572000" cy="480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El sol es mas </a:t>
            </a:r>
            <a:r>
              <a:rPr lang="en-US" sz="4000" dirty="0" err="1" smtClean="0">
                <a:latin typeface="Comic Sans MS" pitchFamily="66" charset="0"/>
              </a:rPr>
              <a:t>intenso</a:t>
            </a:r>
            <a:r>
              <a:rPr lang="en-US" sz="4000" dirty="0" smtClean="0"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en-US" sz="4000" dirty="0" smtClean="0">
                <a:latin typeface="Comic Sans MS" pitchFamily="66" charset="0"/>
              </a:rPr>
              <a:t>Para </a:t>
            </a:r>
            <a:r>
              <a:rPr lang="en-US" sz="4000" dirty="0" err="1" smtClean="0">
                <a:latin typeface="Comic Sans MS" pitchFamily="66" charset="0"/>
              </a:rPr>
              <a:t>evitar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quemaduras</a:t>
            </a:r>
            <a:r>
              <a:rPr lang="en-US" sz="4000" dirty="0" smtClean="0">
                <a:latin typeface="Comic Sans MS" pitchFamily="66" charset="0"/>
              </a:rPr>
              <a:t> de sol</a:t>
            </a:r>
            <a:r>
              <a:rPr lang="en-US" sz="4000" dirty="0" smtClean="0">
                <a:latin typeface="Comic Sans MS" pitchFamily="66" charset="0"/>
                <a:sym typeface="Wingdings" pitchFamily="2" charset="2"/>
              </a:rPr>
              <a:t></a:t>
            </a:r>
            <a:endParaRPr lang="en-US" sz="4000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US" sz="4000" dirty="0" err="1" smtClean="0">
                <a:latin typeface="Comic Sans MS" pitchFamily="66" charset="0"/>
              </a:rPr>
              <a:t>Juega</a:t>
            </a:r>
            <a:r>
              <a:rPr lang="en-US" sz="4000" dirty="0" smtClean="0">
                <a:latin typeface="Comic Sans MS" pitchFamily="66" charset="0"/>
              </a:rPr>
              <a:t> En La </a:t>
            </a:r>
            <a:r>
              <a:rPr lang="en-US" sz="4000" dirty="0" err="1" smtClean="0">
                <a:latin typeface="Comic Sans MS" pitchFamily="66" charset="0"/>
              </a:rPr>
              <a:t>Sombra</a:t>
            </a:r>
            <a:endParaRPr lang="en-US" sz="4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63491" name="Picture 2" descr="http://www.pocketfulofhappy.com/wp-content/uploads/2010/08/sunbur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9036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447800" y="2111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			¿</a:t>
            </a:r>
            <a:r>
              <a:rPr lang="en-US" dirty="0" smtClean="0">
                <a:latin typeface="Comic Sans MS" pitchFamily="66" charset="0"/>
              </a:rPr>
              <a:t>Que es </a:t>
            </a:r>
            <a:r>
              <a:rPr lang="en-US" dirty="0" err="1" smtClean="0">
                <a:latin typeface="Comic Sans MS" pitchFamily="66" charset="0"/>
              </a:rPr>
              <a:t>Sombra</a:t>
            </a:r>
            <a:r>
              <a:rPr lang="en-US" dirty="0" smtClean="0">
                <a:latin typeface="Comic Sans MS" pitchFamily="66" charset="0"/>
              </a:rPr>
              <a:t>?</a:t>
            </a:r>
            <a:r>
              <a:rPr lang="en-US" dirty="0" smtClean="0"/>
              <a:t> </a:t>
            </a:r>
          </a:p>
        </p:txBody>
      </p:sp>
      <p:pic>
        <p:nvPicPr>
          <p:cNvPr id="65538" name="Picture 3"/>
          <p:cNvPicPr>
            <a:picLocks noChangeAspect="1"/>
          </p:cNvPicPr>
          <p:nvPr/>
        </p:nvPicPr>
        <p:blipFill>
          <a:blip r:embed="rId3" cstate="print"/>
          <a:srcRect l="4916" t="6380" r="8389" b="15163"/>
          <a:stretch>
            <a:fillRect/>
          </a:stretch>
        </p:blipFill>
        <p:spPr bwMode="auto">
          <a:xfrm>
            <a:off x="304800" y="211138"/>
            <a:ext cx="4405313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4" cstate="print"/>
          <a:srcRect l="7578" t="7619" r="7578"/>
          <a:stretch>
            <a:fillRect/>
          </a:stretch>
        </p:blipFill>
        <p:spPr bwMode="auto">
          <a:xfrm>
            <a:off x="4325938" y="3338513"/>
            <a:ext cx="4818062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878263"/>
            <a:ext cx="34829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accessories,glasses,Photographs,sunglasses"/>
          <p:cNvPicPr>
            <a:picLocks noChangeAspect="1" noChangeArrowheads="1"/>
          </p:cNvPicPr>
          <p:nvPr/>
        </p:nvPicPr>
        <p:blipFill>
          <a:blip r:embed="rId3" cstate="print"/>
          <a:srcRect t="19792" b="13737"/>
          <a:stretch>
            <a:fillRect/>
          </a:stretch>
        </p:blipFill>
        <p:spPr bwMode="auto">
          <a:xfrm>
            <a:off x="1447800" y="2436813"/>
            <a:ext cx="24384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il_fi" descr="http://media.rei.com/media/u/1102511.jpg"/>
          <p:cNvPicPr>
            <a:picLocks noChangeAspect="1" noChangeArrowheads="1"/>
          </p:cNvPicPr>
          <p:nvPr/>
        </p:nvPicPr>
        <p:blipFill>
          <a:blip r:embed="rId4" cstate="print"/>
          <a:srcRect t="16597" b="13693"/>
          <a:stretch>
            <a:fillRect/>
          </a:stretch>
        </p:blipFill>
        <p:spPr bwMode="auto">
          <a:xfrm>
            <a:off x="7170738" y="152400"/>
            <a:ext cx="17875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9" descr="http://s7ondemand7.scene7.com/is/image/MensHats/scala-raffia-wide-brim-318OS?wid=150&amp;hei=150&amp;fmt=gif&amp;qlt=75,0&amp;resMode=sharp&amp;op_usm=1,1,8,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700" y="1484313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7" descr="http://www.newurban.co.uk/images/Ribbon%20Wide%20Brim%20Hat%20Pink%201.JPG"/>
          <p:cNvPicPr>
            <a:picLocks noChangeAspect="1" noChangeArrowheads="1"/>
          </p:cNvPicPr>
          <p:nvPr/>
        </p:nvPicPr>
        <p:blipFill>
          <a:blip r:embed="rId6" cstate="print"/>
          <a:srcRect l="11043"/>
          <a:stretch>
            <a:fillRect/>
          </a:stretch>
        </p:blipFill>
        <p:spPr bwMode="auto">
          <a:xfrm>
            <a:off x="5773738" y="3051175"/>
            <a:ext cx="25971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itle 17"/>
          <p:cNvSpPr>
            <a:spLocks noGrp="1"/>
          </p:cNvSpPr>
          <p:nvPr>
            <p:ph type="title"/>
          </p:nvPr>
        </p:nvSpPr>
        <p:spPr>
          <a:xfrm>
            <a:off x="152400" y="277813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omic Sans MS" pitchFamily="66" charset="0"/>
              </a:rPr>
              <a:t>Sé a Prueba de Sol…..</a:t>
            </a:r>
            <a:endParaRPr lang="en-US" smtClean="0"/>
          </a:p>
        </p:txBody>
      </p:sp>
      <p:pic>
        <p:nvPicPr>
          <p:cNvPr id="67590" name="Picture 24" descr="http://ugc-01.cafemomstatic.com/gen/constrain/500/500/85/2010/06/14/00/5y/p5/pounpjs8kc1d0ox.jpg?imageId=19019305"/>
          <p:cNvPicPr>
            <a:picLocks noChangeAspect="1" noChangeArrowheads="1"/>
          </p:cNvPicPr>
          <p:nvPr/>
        </p:nvPicPr>
        <p:blipFill>
          <a:blip r:embed="rId7" cstate="print"/>
          <a:srcRect t="19901" b="16418"/>
          <a:stretch>
            <a:fillRect/>
          </a:stretch>
        </p:blipFill>
        <p:spPr bwMode="auto">
          <a:xfrm>
            <a:off x="3221038" y="4144963"/>
            <a:ext cx="25527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il_fi" descr="http://www.rainumbrella.org/images/umbrella/umbrella_250x251.jpg"/>
          <p:cNvPicPr>
            <a:picLocks noChangeAspect="1" noChangeArrowheads="1"/>
          </p:cNvPicPr>
          <p:nvPr/>
        </p:nvPicPr>
        <p:blipFill>
          <a:blip r:embed="rId8" cstate="print"/>
          <a:srcRect t="3188" b="4382"/>
          <a:stretch>
            <a:fillRect/>
          </a:stretch>
        </p:blipFill>
        <p:spPr bwMode="auto">
          <a:xfrm>
            <a:off x="4038600" y="1295400"/>
            <a:ext cx="2381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20" descr="C:\Users\Owner\Pictures\rash guard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t="6667"/>
          <a:stretch>
            <a:fillRect/>
          </a:stretch>
        </p:blipFill>
        <p:spPr>
          <a:xfrm>
            <a:off x="903288" y="4117975"/>
            <a:ext cx="1905000" cy="2667000"/>
          </a:xfrm>
        </p:spPr>
      </p:pic>
      <p:pic>
        <p:nvPicPr>
          <p:cNvPr id="67593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1835150"/>
            <a:ext cx="1500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494823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cartoons,cloudiness,clouds,nature,sun,weather"/>
          <p:cNvPicPr>
            <a:picLocks noChangeAspect="1" noChangeArrowheads="1"/>
          </p:cNvPicPr>
          <p:nvPr/>
        </p:nvPicPr>
        <p:blipFill>
          <a:blip r:embed="rId3" cstate="print"/>
          <a:srcRect t="8571" b="8571"/>
          <a:stretch>
            <a:fillRect/>
          </a:stretch>
        </p:blipFill>
        <p:spPr bwMode="auto">
          <a:xfrm>
            <a:off x="6324600" y="1524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34200" cy="16764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¡Hasta en los </a:t>
            </a: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dias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nublados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…</a:t>
            </a:r>
            <a:b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aun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necesitas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del protector solar!</a:t>
            </a:r>
          </a:p>
        </p:txBody>
      </p:sp>
      <p:sp>
        <p:nvSpPr>
          <p:cNvPr id="69635" name="Text Box 12"/>
          <p:cNvSpPr txBox="1">
            <a:spLocks noChangeArrowheads="1"/>
          </p:cNvSpPr>
          <p:nvPr/>
        </p:nvSpPr>
        <p:spPr bwMode="auto">
          <a:xfrm>
            <a:off x="142875" y="1600200"/>
            <a:ext cx="655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Aplica 30 minutos antes de salir </a:t>
            </a:r>
          </a:p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Vuelve a aplicar cada 2 horas</a:t>
            </a:r>
          </a:p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Vuelve a aplicar despues de nadar y de hacer deporte</a:t>
            </a:r>
          </a:p>
        </p:txBody>
      </p:sp>
      <p:pic>
        <p:nvPicPr>
          <p:cNvPr id="69636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3416300"/>
            <a:ext cx="3979863" cy="2984500"/>
          </a:xfrm>
        </p:spPr>
      </p:pic>
      <p:pic>
        <p:nvPicPr>
          <p:cNvPr id="69637" name="Picture 3"/>
          <p:cNvPicPr>
            <a:picLocks noChangeAspect="1"/>
          </p:cNvPicPr>
          <p:nvPr/>
        </p:nvPicPr>
        <p:blipFill>
          <a:blip r:embed="rId5" cstate="print"/>
          <a:srcRect t="3777" b="3615"/>
          <a:stretch>
            <a:fillRect/>
          </a:stretch>
        </p:blipFill>
        <p:spPr bwMode="auto">
          <a:xfrm>
            <a:off x="179388" y="3416300"/>
            <a:ext cx="484981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UV Index</a:t>
            </a:r>
          </a:p>
        </p:txBody>
      </p:sp>
      <p:pic>
        <p:nvPicPr>
          <p:cNvPr id="7168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76400"/>
            <a:ext cx="842645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1082675"/>
          </a:xfrm>
        </p:spPr>
        <p:txBody>
          <a:bodyPr/>
          <a:lstStyle/>
          <a:p>
            <a:pPr eaLnBrk="1" hangingPunct="1"/>
            <a:r>
              <a:rPr lang="es-US" sz="3200" dirty="0" smtClean="0">
                <a:latin typeface="Comic Sans MS" pitchFamily="66" charset="0"/>
              </a:rPr>
              <a:t>¿Cual es el órgano mas grande en tu cuerpo?</a:t>
            </a:r>
          </a:p>
        </p:txBody>
      </p:sp>
      <p:sp>
        <p:nvSpPr>
          <p:cNvPr id="18434" name="Text Placeholder 1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90600" cy="639763"/>
          </a:xfrm>
        </p:spPr>
        <p:txBody>
          <a:bodyPr/>
          <a:lstStyle/>
          <a:p>
            <a:pPr eaLnBrk="1" hangingPunct="1"/>
            <a:r>
              <a:rPr lang="es-US" sz="2800" b="0" smtClean="0">
                <a:latin typeface="Comic Sans MS" pitchFamily="66" charset="0"/>
              </a:rPr>
              <a:t>PIEL</a:t>
            </a:r>
          </a:p>
        </p:txBody>
      </p:sp>
      <p:sp>
        <p:nvSpPr>
          <p:cNvPr id="18435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419600" y="5867400"/>
            <a:ext cx="1828800" cy="639763"/>
          </a:xfrm>
        </p:spPr>
        <p:txBody>
          <a:bodyPr/>
          <a:lstStyle/>
          <a:p>
            <a:pPr eaLnBrk="1" hangingPunct="1"/>
            <a:r>
              <a:rPr lang="es-US" sz="2800" b="0" smtClean="0">
                <a:latin typeface="Comic Sans MS" pitchFamily="66" charset="0"/>
              </a:rPr>
              <a:t>CEREBRO</a:t>
            </a:r>
          </a:p>
        </p:txBody>
      </p:sp>
      <p:pic>
        <p:nvPicPr>
          <p:cNvPr id="18436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3276600"/>
            <a:ext cx="2843213" cy="3581400"/>
          </a:xfrm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3568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467600" y="4191000"/>
            <a:ext cx="685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3429000" y="4648200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omic Sans MS" pitchFamily="66" charset="0"/>
              </a:rPr>
              <a:t>MÚSCULO</a:t>
            </a:r>
            <a:r>
              <a:rPr lang="en-US"/>
              <a:t> </a:t>
            </a: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6858000" y="11430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latin typeface="Comic Sans MS" pitchFamily="66" charset="0"/>
              </a:rPr>
              <a:t>CORAZÓN</a:t>
            </a:r>
          </a:p>
        </p:txBody>
      </p:sp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19200"/>
            <a:ext cx="240982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733800"/>
            <a:ext cx="23368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¿Que es un Protector Solar?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Los </a:t>
            </a:r>
            <a:r>
              <a:rPr lang="en-US" dirty="0" err="1" smtClean="0">
                <a:latin typeface="Comic Sans MS" pitchFamily="66" charset="0"/>
              </a:rPr>
              <a:t>protectores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solares</a:t>
            </a:r>
            <a:r>
              <a:rPr lang="en-US" dirty="0" smtClean="0">
                <a:latin typeface="Comic Sans MS" pitchFamily="66" charset="0"/>
              </a:rPr>
              <a:t> son </a:t>
            </a:r>
            <a:r>
              <a:rPr lang="en-US" dirty="0" err="1" smtClean="0">
                <a:latin typeface="Comic Sans MS" pitchFamily="66" charset="0"/>
              </a:rPr>
              <a:t>lociones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cremas</a:t>
            </a:r>
            <a:r>
              <a:rPr lang="en-US" dirty="0" smtClean="0">
                <a:latin typeface="Comic Sans MS" pitchFamily="66" charset="0"/>
              </a:rPr>
              <a:t>, o </a:t>
            </a:r>
            <a:r>
              <a:rPr lang="en-US" dirty="0" err="1" smtClean="0">
                <a:latin typeface="Comic Sans MS" pitchFamily="66" charset="0"/>
              </a:rPr>
              <a:t>rociadores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que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protegen</a:t>
            </a:r>
            <a:r>
              <a:rPr lang="en-US" dirty="0" smtClean="0">
                <a:latin typeface="Comic Sans MS" pitchFamily="66" charset="0"/>
              </a:rPr>
              <a:t> la </a:t>
            </a:r>
            <a:r>
              <a:rPr lang="en-US" dirty="0" err="1" smtClean="0">
                <a:latin typeface="Comic Sans MS" pitchFamily="66" charset="0"/>
              </a:rPr>
              <a:t>piel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absorbiendo</a:t>
            </a:r>
            <a:r>
              <a:rPr lang="en-US" dirty="0" smtClean="0">
                <a:latin typeface="Comic Sans MS" pitchFamily="66" charset="0"/>
              </a:rPr>
              <a:t> o </a:t>
            </a:r>
            <a:r>
              <a:rPr lang="en-US" dirty="0" err="1" smtClean="0">
                <a:latin typeface="Comic Sans MS" pitchFamily="66" charset="0"/>
              </a:rPr>
              <a:t>reflejando</a:t>
            </a:r>
            <a:r>
              <a:rPr lang="en-US" dirty="0" smtClean="0">
                <a:latin typeface="Comic Sans MS" pitchFamily="66" charset="0"/>
              </a:rPr>
              <a:t> los </a:t>
            </a:r>
            <a:r>
              <a:rPr lang="en-US" dirty="0" err="1" smtClean="0">
                <a:latin typeface="Comic Sans MS" pitchFamily="66" charset="0"/>
              </a:rPr>
              <a:t>rayos</a:t>
            </a:r>
            <a:r>
              <a:rPr lang="en-US" dirty="0" smtClean="0">
                <a:latin typeface="Comic Sans MS" pitchFamily="66" charset="0"/>
              </a:rPr>
              <a:t> del sol.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Los </a:t>
            </a:r>
            <a:r>
              <a:rPr lang="en-US" dirty="0" err="1" smtClean="0">
                <a:latin typeface="Comic Sans MS" pitchFamily="66" charset="0"/>
              </a:rPr>
              <a:t>protectores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solares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previenen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quemaduras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bronceados</a:t>
            </a:r>
            <a:r>
              <a:rPr lang="en-US" dirty="0" smtClean="0">
                <a:latin typeface="Comic Sans MS" pitchFamily="66" charset="0"/>
              </a:rPr>
              <a:t>, y </a:t>
            </a:r>
            <a:r>
              <a:rPr lang="en-US" dirty="0" err="1" smtClean="0">
                <a:latin typeface="Comic Sans MS" pitchFamily="66" charset="0"/>
              </a:rPr>
              <a:t>daños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las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celulas</a:t>
            </a:r>
            <a:r>
              <a:rPr lang="en-US" dirty="0" smtClean="0">
                <a:latin typeface="Comic Sans MS" pitchFamily="66" charset="0"/>
              </a:rPr>
              <a:t> de la </a:t>
            </a:r>
            <a:r>
              <a:rPr lang="en-US" dirty="0" err="1" smtClean="0">
                <a:latin typeface="Comic Sans MS" pitchFamily="66" charset="0"/>
              </a:rPr>
              <a:t>piel</a:t>
            </a:r>
            <a:r>
              <a:rPr lang="en-US" dirty="0" smtClean="0">
                <a:latin typeface="Comic Sans MS" pitchFamily="66" charset="0"/>
              </a:rPr>
              <a:t>. </a:t>
            </a:r>
          </a:p>
          <a:p>
            <a:pPr eaLnBrk="1" hangingPunct="1"/>
            <a:r>
              <a:rPr lang="es-MX" dirty="0" smtClean="0">
                <a:latin typeface="Comic Sans MS" pitchFamily="66" charset="0"/>
              </a:rPr>
              <a:t>Debes usar suficiente protector solar para obtener la protección prometida!</a:t>
            </a:r>
            <a:r>
              <a:rPr lang="es-MX" dirty="0" smtClean="0"/>
              <a:t> </a:t>
            </a:r>
            <a:endParaRPr lang="en-US" dirty="0" smtClean="0"/>
          </a:p>
        </p:txBody>
      </p:sp>
      <p:pic>
        <p:nvPicPr>
          <p:cNvPr id="7373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410200"/>
            <a:ext cx="11572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334000"/>
            <a:ext cx="1157288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713" y="5410200"/>
            <a:ext cx="1157287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334000"/>
            <a:ext cx="115728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410200"/>
            <a:ext cx="11572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5334000"/>
            <a:ext cx="115728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pitchFamily="66" charset="0"/>
              </a:rPr>
              <a:t>¿Que quiere decir </a:t>
            </a:r>
            <a:r>
              <a:rPr lang="es-ES" dirty="0" err="1" smtClean="0">
                <a:latin typeface="Comic Sans MS" pitchFamily="66" charset="0"/>
              </a:rPr>
              <a:t>SPF</a:t>
            </a:r>
            <a:r>
              <a:rPr lang="en-US" dirty="0" smtClean="0">
                <a:latin typeface="Comic Sans MS" pitchFamily="66" charset="0"/>
              </a:rPr>
              <a:t> ?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9900CC"/>
                </a:solidFill>
                <a:latin typeface="Comic Sans MS" pitchFamily="66" charset="0"/>
              </a:rPr>
              <a:t>SPF</a:t>
            </a:r>
            <a:r>
              <a:rPr lang="en-US" smtClean="0">
                <a:latin typeface="Comic Sans MS" pitchFamily="66" charset="0"/>
              </a:rPr>
              <a:t> = </a:t>
            </a:r>
            <a:r>
              <a:rPr lang="en-US" smtClean="0">
                <a:solidFill>
                  <a:srgbClr val="9900CC"/>
                </a:solidFill>
                <a:latin typeface="Comic Sans MS" pitchFamily="66" charset="0"/>
              </a:rPr>
              <a:t>S</a:t>
            </a:r>
            <a:r>
              <a:rPr lang="en-US" smtClean="0">
                <a:latin typeface="Comic Sans MS" pitchFamily="66" charset="0"/>
              </a:rPr>
              <a:t>ol </a:t>
            </a:r>
            <a:r>
              <a:rPr lang="es-ES" smtClean="0">
                <a:solidFill>
                  <a:srgbClr val="9900CC"/>
                </a:solidFill>
                <a:latin typeface="Comic Sans MS" pitchFamily="66" charset="0"/>
              </a:rPr>
              <a:t>P</a:t>
            </a:r>
            <a:r>
              <a:rPr lang="es-ES" smtClean="0">
                <a:latin typeface="Comic Sans MS" pitchFamily="66" charset="0"/>
              </a:rPr>
              <a:t>rotección</a:t>
            </a:r>
            <a:r>
              <a:rPr lang="en-US" smtClean="0">
                <a:latin typeface="Comic Sans MS" pitchFamily="66" charset="0"/>
              </a:rPr>
              <a:t> </a:t>
            </a:r>
            <a:r>
              <a:rPr lang="en-US" smtClean="0">
                <a:solidFill>
                  <a:srgbClr val="9900CC"/>
                </a:solidFill>
                <a:latin typeface="Comic Sans MS" pitchFamily="66" charset="0"/>
              </a:rPr>
              <a:t>F</a:t>
            </a:r>
            <a:r>
              <a:rPr lang="en-US" smtClean="0">
                <a:latin typeface="Comic Sans MS" pitchFamily="66" charset="0"/>
              </a:rPr>
              <a:t>actor o Factor de </a:t>
            </a:r>
            <a:r>
              <a:rPr lang="es-ES" smtClean="0">
                <a:latin typeface="Comic Sans MS" pitchFamily="66" charset="0"/>
              </a:rPr>
              <a:t>Protección</a:t>
            </a:r>
            <a:r>
              <a:rPr lang="en-US" smtClean="0">
                <a:latin typeface="Comic Sans MS" pitchFamily="66" charset="0"/>
              </a:rPr>
              <a:t> Solar</a:t>
            </a:r>
          </a:p>
          <a:p>
            <a:pPr marL="0" indent="0" eaLnBrk="1" hangingPunct="1"/>
            <a:r>
              <a:rPr lang="es-MX" smtClean="0">
                <a:latin typeface="Comic Sans MS" pitchFamily="66" charset="0"/>
              </a:rPr>
              <a:t>Digamos que normalmente te quemarías en 5 minutos usando un protector solar mientras estas afuera …..</a:t>
            </a:r>
          </a:p>
          <a:p>
            <a:pPr marL="0" indent="0" eaLnBrk="1" hangingPunct="1"/>
            <a:r>
              <a:rPr lang="es-MX" smtClean="0">
                <a:latin typeface="Comic Sans MS" pitchFamily="66" charset="0"/>
              </a:rPr>
              <a:t>Un protector solar de 30 te protegería por 30 x 5 minutos = 150 minutos o 2 ½ horas.</a:t>
            </a:r>
            <a:endParaRPr lang="en-US" smtClean="0">
              <a:latin typeface="Comic Sans MS" pitchFamily="66" charset="0"/>
            </a:endParaRPr>
          </a:p>
          <a:p>
            <a:pPr marL="0" indent="0" eaLnBrk="1" hangingPunct="1"/>
            <a:r>
              <a:rPr lang="es-MX" smtClean="0">
                <a:latin typeface="Comic Sans MS" pitchFamily="66" charset="0"/>
              </a:rPr>
              <a:t>Tu protector solar debería decir “BROAD SPECTRUM” o “ESPECTRO AMPLIO” para obtener la mejor protección.</a:t>
            </a: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Comic Sans MS" pitchFamily="66" charset="0"/>
              </a:rPr>
              <a:t>Bola de </a:t>
            </a:r>
            <a:r>
              <a:rPr lang="en-US" sz="3600" dirty="0" err="1" smtClean="0">
                <a:latin typeface="Comic Sans MS" pitchFamily="66" charset="0"/>
              </a:rPr>
              <a:t>cristal</a:t>
            </a:r>
            <a:r>
              <a:rPr lang="en-US" sz="3600" dirty="0" smtClean="0">
                <a:latin typeface="Comic Sans MS" pitchFamily="66" charset="0"/>
              </a:rPr>
              <a:t>,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>
                <a:solidFill>
                  <a:srgbClr val="FF9933"/>
                </a:solidFill>
                <a:latin typeface="Comic Sans MS" pitchFamily="66" charset="0"/>
              </a:rPr>
              <a:t>¿Que 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es el </a:t>
            </a:r>
            <a:r>
              <a:rPr lang="en-US" sz="3600" dirty="0" err="1" smtClean="0">
                <a:solidFill>
                  <a:srgbClr val="FF9933"/>
                </a:solidFill>
                <a:latin typeface="Comic Sans MS" pitchFamily="66" charset="0"/>
              </a:rPr>
              <a:t>mejor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9933"/>
                </a:solidFill>
                <a:latin typeface="Comic Sans MS" pitchFamily="66" charset="0"/>
              </a:rPr>
              <a:t>numero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 de SPF (factor de </a:t>
            </a:r>
            <a:r>
              <a:rPr lang="en-US" sz="3600" dirty="0" err="1" smtClean="0">
                <a:solidFill>
                  <a:srgbClr val="FF9933"/>
                </a:solidFill>
                <a:latin typeface="Comic Sans MS" pitchFamily="66" charset="0"/>
              </a:rPr>
              <a:t>proteccion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 solar)?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US" smtClean="0"/>
          </a:p>
        </p:txBody>
      </p:sp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4495800" y="3200400"/>
            <a:ext cx="7778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US" sz="1400">
              <a:latin typeface="Arial" charset="0"/>
            </a:endParaRPr>
          </a:p>
        </p:txBody>
      </p:sp>
      <p:pic>
        <p:nvPicPr>
          <p:cNvPr id="77828" name="Picture 7" descr="C:\Users\Owner\Pictures\crystal 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4927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1828800" y="2057400"/>
            <a:ext cx="2057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mic Sans MS" pitchFamily="66" charset="0"/>
              </a:rPr>
              <a:t> </a:t>
            </a:r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30 </a:t>
            </a:r>
          </a:p>
          <a:p>
            <a:pPr algn="ctr"/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o</a:t>
            </a:r>
          </a:p>
          <a:p>
            <a:pPr algn="ctr"/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 mas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638800" y="32004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omic Sans MS" pitchFamily="66" charset="0"/>
                <a:ea typeface="Narkisim"/>
                <a:cs typeface="Narkisim"/>
              </a:rPr>
              <a:t>Recuerda de volver a aplicar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2" grpId="1"/>
      <p:bldP spid="143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0" y="533400"/>
            <a:ext cx="10058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    ¿</a:t>
            </a:r>
            <a:r>
              <a:rPr lang="es-ES" sz="4000" dirty="0" smtClean="0">
                <a:latin typeface="Comic Sans MS" pitchFamily="66" charset="0"/>
              </a:rPr>
              <a:t>Ahora una historia de un problema de MATEMÁTICAS?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828800"/>
            <a:ext cx="8229600" cy="4525963"/>
          </a:xfrm>
        </p:spPr>
        <p:txBody>
          <a:bodyPr/>
          <a:lstStyle/>
          <a:p>
            <a:pPr eaLnBrk="1" hangingPunct="1"/>
            <a:r>
              <a:rPr lang="es-MX" sz="3600" dirty="0" smtClean="0">
                <a:latin typeface="Comic Sans MS" pitchFamily="66" charset="0"/>
              </a:rPr>
              <a:t>Un frasco de 10 onzas es suficiente para 10 aplicaciones a la cara y cuerpo…..no para todo el verano.</a:t>
            </a:r>
            <a:endParaRPr lang="en-US" sz="3600" dirty="0" smtClean="0">
              <a:latin typeface="Comic Sans MS" pitchFamily="66" charset="0"/>
              <a:ea typeface="MS UI Gothic"/>
              <a:cs typeface="MS UI Gothic"/>
            </a:endParaRPr>
          </a:p>
          <a:p>
            <a:pPr eaLnBrk="1" hangingPunct="1"/>
            <a:r>
              <a:rPr lang="es-MX" sz="3600" dirty="0" smtClean="0">
                <a:latin typeface="Comic Sans MS" pitchFamily="66" charset="0"/>
              </a:rPr>
              <a:t>¿Cuanto es suficiente</a:t>
            </a:r>
            <a:r>
              <a:rPr lang="en-US" sz="3600" dirty="0" smtClean="0">
                <a:latin typeface="Comic Sans MS" pitchFamily="66" charset="0"/>
                <a:ea typeface="MS UI Gothic"/>
                <a:cs typeface="MS UI Gothic"/>
              </a:rPr>
              <a:t>?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922713"/>
            <a:ext cx="25288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dirty="0" smtClean="0">
                <a:latin typeface="Comic Sans MS" pitchFamily="66" charset="0"/>
              </a:rPr>
              <a:t>¿Que mano demuestra la cantidad correcta de protector solar para cubrir tu cara?</a:t>
            </a:r>
            <a:endParaRPr lang="en-US" sz="3200" dirty="0" smtClean="0">
              <a:latin typeface="Comic Sans MS" pitchFamily="66" charset="0"/>
            </a:endParaRPr>
          </a:p>
        </p:txBody>
      </p:sp>
      <p:pic>
        <p:nvPicPr>
          <p:cNvPr id="81922" name="Picture 7" descr="IMG_1554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699418"/>
            <a:ext cx="8045450" cy="4525963"/>
          </a:xfrm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895600" y="3962400"/>
            <a:ext cx="83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19800" y="39624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¡¡¡Gracias!!!</a:t>
            </a:r>
          </a:p>
        </p:txBody>
      </p:sp>
      <p:pic>
        <p:nvPicPr>
          <p:cNvPr id="8397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438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438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4600" y="6096000"/>
            <a:ext cx="43640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</a:rPr>
              <a:t>www.playsafeinthesun.org</a:t>
            </a:r>
          </a:p>
        </p:txBody>
      </p:sp>
      <p:pic>
        <p:nvPicPr>
          <p:cNvPr id="10" name="Content Placeholder 9" descr="DSC_247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73142" y="1600200"/>
            <a:ext cx="299771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G:\DCIM\101_PANA\P101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4445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La </a:t>
            </a:r>
            <a:r>
              <a:rPr lang="es-US" smtClean="0">
                <a:latin typeface="Comic Sans MS" pitchFamily="66" charset="0"/>
              </a:rPr>
              <a:t>Piel</a:t>
            </a:r>
            <a:r>
              <a:rPr lang="en-US" smtClean="0">
                <a:latin typeface="Comic Sans MS" pitchFamily="66" charset="0"/>
              </a:rPr>
              <a:t> </a:t>
            </a:r>
            <a:r>
              <a:rPr lang="es-US" smtClean="0">
                <a:latin typeface="Comic Sans MS" pitchFamily="66" charset="0"/>
              </a:rPr>
              <a:t>Es…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1295400"/>
          </a:xfrm>
        </p:spPr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A prueba de agua</a:t>
            </a:r>
          </a:p>
          <a:p>
            <a:pPr eaLnBrk="1" hangingPunct="1"/>
            <a:r>
              <a:rPr lang="es-US" smtClean="0">
                <a:latin typeface="Comic Sans MS" pitchFamily="66" charset="0"/>
              </a:rPr>
              <a:t>Elástica</a:t>
            </a:r>
          </a:p>
          <a:p>
            <a:pPr eaLnBrk="1" hangingPunct="1"/>
            <a:endParaRPr lang="en-US" smtClean="0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286000" y="1981200"/>
            <a:ext cx="70008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s-US" sz="3200">
                <a:solidFill>
                  <a:srgbClr val="9900CC"/>
                </a:solidFill>
                <a:latin typeface="Comic Sans MS" pitchFamily="66" charset="0"/>
              </a:rPr>
              <a:t>COMO UNA CINTA DE GOMA</a:t>
            </a:r>
            <a:r>
              <a:rPr lang="es-US" sz="3200">
                <a:solidFill>
                  <a:srgbClr val="9900CC"/>
                </a:solidFill>
                <a:latin typeface="Comic Sans MS" pitchFamily="66" charset="0"/>
                <a:sym typeface="Wingdings" pitchFamily="2" charset="2"/>
              </a:rPr>
              <a:t></a:t>
            </a:r>
            <a:endParaRPr lang="es-US" sz="3200">
              <a:solidFill>
                <a:srgbClr val="9900CC"/>
              </a:solidFill>
              <a:latin typeface="Comic Sans MS" pitchFamily="66" charset="0"/>
            </a:endParaRPr>
          </a:p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004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S" dirty="0" smtClean="0">
                <a:latin typeface="Comic Sans MS" pitchFamily="66" charset="0"/>
              </a:rPr>
              <a:t>¡Tu piel también tiene capas!</a:t>
            </a:r>
          </a:p>
        </p:txBody>
      </p:sp>
      <p:sp>
        <p:nvSpPr>
          <p:cNvPr id="22530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Comic Sans MS" pitchFamily="66" charset="0"/>
              </a:rPr>
              <a:t>Epidermis-</a:t>
            </a:r>
            <a:r>
              <a:rPr lang="en-US" smtClean="0">
                <a:latin typeface="Comic Sans MS" pitchFamily="66" charset="0"/>
              </a:rPr>
              <a:t> </a:t>
            </a:r>
            <a:r>
              <a:rPr lang="es-US" smtClean="0">
                <a:latin typeface="Comic Sans MS" pitchFamily="66" charset="0"/>
              </a:rPr>
              <a:t>capa</a:t>
            </a:r>
            <a:r>
              <a:rPr lang="en-US" smtClean="0">
                <a:latin typeface="Comic Sans MS" pitchFamily="66" charset="0"/>
              </a:rPr>
              <a:t> superior de la </a:t>
            </a:r>
            <a:r>
              <a:rPr lang="es-US" smtClean="0">
                <a:latin typeface="Comic Sans MS" pitchFamily="66" charset="0"/>
              </a:rPr>
              <a:t>piel</a:t>
            </a:r>
          </a:p>
          <a:p>
            <a:pPr lvl="1" eaLnBrk="1" hangingPunct="1"/>
            <a:r>
              <a:rPr lang="es-US" smtClean="0">
                <a:latin typeface="Comic Sans MS" pitchFamily="66" charset="0"/>
              </a:rPr>
              <a:t>Tu puedes tocar esta parte de la piel</a:t>
            </a:r>
          </a:p>
          <a:p>
            <a:pPr eaLnBrk="1" hangingPunct="1"/>
            <a:r>
              <a:rPr lang="es-US" b="1" smtClean="0">
                <a:latin typeface="Comic Sans MS" pitchFamily="66" charset="0"/>
              </a:rPr>
              <a:t>Dermis-</a:t>
            </a:r>
            <a:r>
              <a:rPr lang="es-US" smtClean="0">
                <a:latin typeface="Comic Sans MS" pitchFamily="66" charset="0"/>
              </a:rPr>
              <a:t>  capa inferior de la piel</a:t>
            </a:r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169988"/>
            <a:ext cx="33909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10113" y="3713163"/>
            <a:ext cx="4191000" cy="457200"/>
          </a:xfrm>
          <a:prstGeom prst="rect">
            <a:avLst/>
          </a:prstGeom>
          <a:solidFill>
            <a:schemeClr val="bg1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US">
                <a:solidFill>
                  <a:schemeClr val="tx1"/>
                </a:solidFill>
                <a:latin typeface="Comic Sans MS" pitchFamily="66" charset="0"/>
              </a:rPr>
              <a:t>Capas</a:t>
            </a:r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 de la </a:t>
            </a:r>
            <a:r>
              <a:rPr lang="es-US">
                <a:solidFill>
                  <a:schemeClr val="tx1"/>
                </a:solidFill>
                <a:latin typeface="Comic Sans MS" pitchFamily="66" charset="0"/>
              </a:rPr>
              <a:t>Piel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343400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343400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343400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Parte Especial de la Piel-Cabello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38600" cy="48053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CABELLO</a:t>
            </a:r>
          </a:p>
          <a:p>
            <a:pPr marL="0" indent="0" eaLnBrk="1" hangingPunct="1"/>
            <a:r>
              <a:rPr lang="es-US" sz="2400" smtClean="0">
                <a:latin typeface="Comic Sans MS" pitchFamily="66" charset="0"/>
              </a:rPr>
              <a:t>Tejido</a:t>
            </a:r>
            <a:r>
              <a:rPr lang="en-US" sz="2400" smtClean="0">
                <a:latin typeface="Comic Sans MS" pitchFamily="66" charset="0"/>
              </a:rPr>
              <a:t> no vivo</a:t>
            </a:r>
            <a:endParaRPr lang="es-US" sz="2400" smtClean="0">
              <a:latin typeface="Comic Sans MS" pitchFamily="66" charset="0"/>
            </a:endParaRPr>
          </a:p>
          <a:p>
            <a:pPr marL="0" indent="0" eaLnBrk="1" hangingPunct="1"/>
            <a:r>
              <a:rPr lang="es-US" sz="2400" smtClean="0">
                <a:latin typeface="Comic Sans MS" pitchFamily="66" charset="0"/>
              </a:rPr>
              <a:t>Mantiene tu cabeza tibia</a:t>
            </a:r>
          </a:p>
          <a:p>
            <a:pPr marL="0" indent="0" eaLnBrk="1" hangingPunct="1"/>
            <a:r>
              <a:rPr lang="es-US" sz="2400" smtClean="0">
                <a:latin typeface="Comic Sans MS" pitchFamily="66" charset="0"/>
              </a:rPr>
              <a:t>Protege el cuerpo cejas y pestañas hasta el pelo de la nariz</a:t>
            </a:r>
          </a:p>
          <a:p>
            <a:pPr marL="0" indent="0" eaLnBrk="1" hangingPunct="1"/>
            <a:endParaRPr lang="en-US" sz="2400" smtClean="0">
              <a:latin typeface="Comic Sans MS" pitchFamily="66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 l="5882" r="3268"/>
          <a:stretch>
            <a:fillRect/>
          </a:stretch>
        </p:blipFill>
        <p:spPr bwMode="auto">
          <a:xfrm>
            <a:off x="6324600" y="1143000"/>
            <a:ext cx="2647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14800"/>
            <a:ext cx="2679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800600"/>
            <a:ext cx="2514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Parte Especial de la Piel- Uñas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s-US" smtClean="0">
                <a:latin typeface="Comic Sans MS" pitchFamily="66" charset="0"/>
              </a:rPr>
              <a:t>UÑAS</a:t>
            </a: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/>
            <a:r>
              <a:rPr lang="es-ES" smtClean="0">
                <a:latin typeface="Comic Sans MS" pitchFamily="66" charset="0"/>
              </a:rPr>
              <a:t>Protege las partes sensibles de los dedos de las manos y de los pies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731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Mantiene los gérmenes fuera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Sana cortes/cortadas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Sentir, sensación, y tocar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Mantiene tus órganos dentro de tu cuerpo para que no se salgan! </a:t>
            </a:r>
            <a:endParaRPr lang="es-ES" dirty="0" smtClean="0">
              <a:solidFill>
                <a:srgbClr val="66CC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Te mantiene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tibio</a:t>
            </a:r>
            <a:r>
              <a:rPr lang="es-ES" dirty="0" smtClean="0">
                <a:solidFill>
                  <a:srgbClr val="DA3716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latin typeface="Comic Sans MS" pitchFamily="66" charset="0"/>
              </a:rPr>
              <a:t>cuando hace </a:t>
            </a:r>
            <a:r>
              <a:rPr lang="es-ES" dirty="0" smtClean="0">
                <a:solidFill>
                  <a:srgbClr val="3333CC"/>
                </a:solidFill>
                <a:latin typeface="Comic Sans MS" pitchFamily="66" charset="0"/>
              </a:rPr>
              <a:t>frío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Te mantiene </a:t>
            </a:r>
            <a:r>
              <a:rPr lang="es-ES" dirty="0" smtClean="0">
                <a:solidFill>
                  <a:srgbClr val="3333CC"/>
                </a:solidFill>
                <a:latin typeface="Comic Sans MS" pitchFamily="66" charset="0"/>
              </a:rPr>
              <a:t>fresco</a:t>
            </a:r>
            <a:r>
              <a:rPr lang="es-ES" dirty="0" smtClean="0">
                <a:solidFill>
                  <a:srgbClr val="66CCFF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latin typeface="Comic Sans MS" pitchFamily="66" charset="0"/>
              </a:rPr>
              <a:t>cuando hace</a:t>
            </a:r>
            <a:r>
              <a:rPr lang="es-ES" dirty="0" smtClean="0">
                <a:solidFill>
                  <a:srgbClr val="DA3716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calor</a:t>
            </a:r>
          </a:p>
          <a:p>
            <a:pPr lvl="1"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Tu cuerpo suda cuando necesita refrescarse.</a:t>
            </a:r>
          </a:p>
          <a:p>
            <a:pPr eaLnBrk="1" hangingPunct="1">
              <a:lnSpc>
                <a:spcPct val="80000"/>
              </a:lnSpc>
            </a:pPr>
            <a:endParaRPr lang="es-ES" dirty="0" smtClean="0">
              <a:latin typeface="Comic Sans MS" pitchFamily="66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Lo que hace tu piel…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05400" y="3733800"/>
            <a:ext cx="3276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008000"/>
                </a:solidFill>
                <a:latin typeface="Chiller" pitchFamily="82" charset="0"/>
              </a:rPr>
              <a:t>¡¡¡</a:t>
            </a:r>
            <a:r>
              <a:rPr lang="en-US" sz="4400" b="1" dirty="0" err="1" smtClean="0">
                <a:solidFill>
                  <a:srgbClr val="008000"/>
                </a:solidFill>
                <a:latin typeface="Chiller" pitchFamily="82" charset="0"/>
              </a:rPr>
              <a:t>ASQUEROSO</a:t>
            </a:r>
            <a:r>
              <a:rPr lang="en-US" sz="4400" b="1" dirty="0">
                <a:solidFill>
                  <a:srgbClr val="008000"/>
                </a:solidFill>
                <a:latin typeface="Chiller" pitchFamily="82" charset="0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Nueva Piel Fresca Cada Mes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5713" y="1246188"/>
            <a:ext cx="3279775" cy="2706687"/>
          </a:xfr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038600"/>
            <a:ext cx="33353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1050" y="1600200"/>
            <a:ext cx="33909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DS sunsmart kids presentation 2013 grades 3-6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WDS sunsmart kids presentation 2013 grades 3-6</Template>
  <TotalTime>355</TotalTime>
  <Words>787</Words>
  <Application>Microsoft Office PowerPoint</Application>
  <PresentationFormat>On-screen Show (4:3)</PresentationFormat>
  <Paragraphs>141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Batang</vt:lpstr>
      <vt:lpstr>Gungsuh</vt:lpstr>
      <vt:lpstr>MS UI Gothic</vt:lpstr>
      <vt:lpstr>Andalus</vt:lpstr>
      <vt:lpstr>Arial</vt:lpstr>
      <vt:lpstr>Calibri</vt:lpstr>
      <vt:lpstr>Chiller</vt:lpstr>
      <vt:lpstr>Comic Sans MS</vt:lpstr>
      <vt:lpstr>Mufferaw</vt:lpstr>
      <vt:lpstr>Narkisim</vt:lpstr>
      <vt:lpstr>Ravie</vt:lpstr>
      <vt:lpstr>Wingdings</vt:lpstr>
      <vt:lpstr>WDS sunsmart kids presentation 2013 grades 3-6</vt:lpstr>
      <vt:lpstr>¡Listos al sol !   </vt:lpstr>
      <vt:lpstr>No Importa la Temporada…</vt:lpstr>
      <vt:lpstr>¿Cual es el órgano mas grande en tu cuerpo?</vt:lpstr>
      <vt:lpstr>La Piel Es…</vt:lpstr>
      <vt:lpstr>¡Tu piel también tiene capas!</vt:lpstr>
      <vt:lpstr>Parte Especial de la Piel-Cabello</vt:lpstr>
      <vt:lpstr>Parte Especial de la Piel- Uñas</vt:lpstr>
      <vt:lpstr>Lo que hace tu piel…</vt:lpstr>
      <vt:lpstr>Nueva Piel Fresca Cada Mes</vt:lpstr>
      <vt:lpstr>La Piel y El Sol</vt:lpstr>
      <vt:lpstr>Tonos de piel de cada sombra</vt:lpstr>
      <vt:lpstr>Bronceado bajo techo- DE NINGUNA MANERA!</vt:lpstr>
      <vt:lpstr>Camas de bronceado son como las tostadoras</vt:lpstr>
      <vt:lpstr>Las arrugas son lindas en los cachorros… No tanto en las personas.</vt:lpstr>
      <vt:lpstr>¡No te broncees.  Tu piel te lo AGRADECE!</vt:lpstr>
      <vt:lpstr>Como lucen los lunares normales</vt:lpstr>
      <vt:lpstr>Todo sobre los lunares</vt:lpstr>
      <vt:lpstr>El ABCD de cambios malos en los lunares</vt:lpstr>
      <vt:lpstr>¿Mucho sol? </vt:lpstr>
      <vt:lpstr>Las uvas son como  TU PIEL</vt:lpstr>
      <vt:lpstr>PowerPoint Presentation</vt:lpstr>
      <vt:lpstr>El mayor daño de sol sucede en nuestra infancia</vt:lpstr>
      <vt:lpstr>¿Que hora es ?</vt:lpstr>
      <vt:lpstr>SE MAS ASTUTO QUE EL SOL: No olvides de volver a aplicar</vt:lpstr>
      <vt:lpstr>De 12:00 a 2:00 pm</vt:lpstr>
      <vt:lpstr>   ¿Que es Sombra? </vt:lpstr>
      <vt:lpstr>Sé a Prueba de Sol…..</vt:lpstr>
      <vt:lpstr>¡Hasta en los dias nublados… aun necesitas del protector solar!</vt:lpstr>
      <vt:lpstr>UV Index</vt:lpstr>
      <vt:lpstr>¿Que es un Protector Solar?</vt:lpstr>
      <vt:lpstr>¿Que quiere decir SPF ?</vt:lpstr>
      <vt:lpstr>Bola de cristal,  ¿Que es el mejor numero de SPF (factor de proteccion solar)?</vt:lpstr>
      <vt:lpstr>    ¿Ahora una historia de un problema de MATEMÁTICAS?  </vt:lpstr>
      <vt:lpstr>¿Que mano demuestra la cantidad correcta de protector solar para cubrir tu cara?</vt:lpstr>
      <vt:lpstr>¡¡¡Gracias!!!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Out, Protect your Skin  Rebecca Tung, MD  Loyola Dermatology</dc:title>
  <dc:creator>Gloria</dc:creator>
  <cp:lastModifiedBy>Deidra Eberle</cp:lastModifiedBy>
  <cp:revision>96</cp:revision>
  <dcterms:created xsi:type="dcterms:W3CDTF">2013-04-09T22:57:49Z</dcterms:created>
  <dcterms:modified xsi:type="dcterms:W3CDTF">2015-07-01T17:30:02Z</dcterms:modified>
</cp:coreProperties>
</file>